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sldIdLst>
    <p:sldId id="256" r:id="rId2"/>
    <p:sldId id="257" r:id="rId3"/>
    <p:sldId id="258" r:id="rId4"/>
    <p:sldId id="259" r:id="rId5"/>
    <p:sldId id="260" r:id="rId6"/>
    <p:sldId id="266" r:id="rId7"/>
    <p:sldId id="267" r:id="rId8"/>
    <p:sldId id="269" r:id="rId9"/>
    <p:sldId id="265" r:id="rId10"/>
    <p:sldId id="270" r:id="rId11"/>
    <p:sldId id="271" r:id="rId12"/>
    <p:sldId id="272" r:id="rId13"/>
    <p:sldId id="273" r:id="rId14"/>
    <p:sldId id="261" r:id="rId15"/>
    <p:sldId id="275" r:id="rId16"/>
    <p:sldId id="274" r:id="rId17"/>
    <p:sldId id="290" r:id="rId18"/>
    <p:sldId id="287" r:id="rId19"/>
    <p:sldId id="289" r:id="rId20"/>
    <p:sldId id="277" r:id="rId21"/>
    <p:sldId id="278" r:id="rId22"/>
    <p:sldId id="276" r:id="rId23"/>
    <p:sldId id="279" r:id="rId24"/>
    <p:sldId id="280" r:id="rId25"/>
    <p:sldId id="281" r:id="rId26"/>
    <p:sldId id="282" r:id="rId27"/>
    <p:sldId id="283" r:id="rId28"/>
    <p:sldId id="284" r:id="rId29"/>
    <p:sldId id="285" r:id="rId30"/>
    <p:sldId id="286" r:id="rId31"/>
    <p:sldId id="262" r:id="rId32"/>
    <p:sldId id="263" r:id="rId33"/>
    <p:sldId id="264"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4"/>
    <a:srgbClr val="F5F7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01"/>
    <p:restoredTop sz="96405"/>
  </p:normalViewPr>
  <p:slideViewPr>
    <p:cSldViewPr snapToGrid="0" snapToObjects="1">
      <p:cViewPr varScale="1">
        <p:scale>
          <a:sx n="144" d="100"/>
          <a:sy n="144" d="100"/>
        </p:scale>
        <p:origin x="3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4/5/20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3708666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4/5/20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240587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4/5/20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803364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4/5/20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599551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4/5/20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6038823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4/5/20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518863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4/5/20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95951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4/5/20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426923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4/5/20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82696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4/5/20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50053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4/5/20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993471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4/5/20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10901497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0036-B215-E24E-B60C-13F16F438954}"/>
              </a:ext>
            </a:extLst>
          </p:cNvPr>
          <p:cNvSpPr>
            <a:spLocks noGrp="1"/>
          </p:cNvSpPr>
          <p:nvPr>
            <p:ph type="ctrTitle"/>
          </p:nvPr>
        </p:nvSpPr>
        <p:spPr/>
        <p:txBody>
          <a:bodyPr/>
          <a:lstStyle/>
          <a:p>
            <a:r>
              <a:rPr lang="en-US" dirty="0"/>
              <a:t>salaryball</a:t>
            </a:r>
          </a:p>
        </p:txBody>
      </p:sp>
      <p:sp>
        <p:nvSpPr>
          <p:cNvPr id="3" name="Subtitle 2">
            <a:extLst>
              <a:ext uri="{FF2B5EF4-FFF2-40B4-BE49-F238E27FC236}">
                <a16:creationId xmlns:a16="http://schemas.microsoft.com/office/drawing/2014/main" id="{849BCBED-7AB9-2C44-BAB2-E17ACB1EAC11}"/>
              </a:ext>
            </a:extLst>
          </p:cNvPr>
          <p:cNvSpPr>
            <a:spLocks noGrp="1"/>
          </p:cNvSpPr>
          <p:nvPr>
            <p:ph type="subTitle" idx="1"/>
          </p:nvPr>
        </p:nvSpPr>
        <p:spPr/>
        <p:txBody>
          <a:bodyPr/>
          <a:lstStyle/>
          <a:p>
            <a:r>
              <a:rPr lang="en-US" dirty="0"/>
              <a:t>Baseball player valuations have changed</a:t>
            </a:r>
          </a:p>
          <a:p>
            <a:r>
              <a:rPr lang="en-US" dirty="0"/>
              <a:t>Are their salaries following suit?</a:t>
            </a:r>
          </a:p>
        </p:txBody>
      </p:sp>
    </p:spTree>
    <p:extLst>
      <p:ext uri="{BB962C8B-B14F-4D97-AF65-F5344CB8AC3E}">
        <p14:creationId xmlns:p14="http://schemas.microsoft.com/office/powerpoint/2010/main" val="1076953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263D-2BA3-BE43-809D-0E2FB2A63DC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CB6926D-2C3C-0447-AD90-E6D5EE8D30A0}"/>
              </a:ext>
            </a:extLst>
          </p:cNvPr>
          <p:cNvSpPr>
            <a:spLocks noGrp="1"/>
          </p:cNvSpPr>
          <p:nvPr>
            <p:ph idx="1"/>
          </p:nvPr>
        </p:nvSpPr>
        <p:spPr>
          <a:xfrm>
            <a:off x="2231136" y="2638043"/>
            <a:ext cx="7729728" cy="4064597"/>
          </a:xfrm>
        </p:spPr>
        <p:txBody>
          <a:bodyPr>
            <a:normAutofit/>
          </a:bodyPr>
          <a:lstStyle/>
          <a:p>
            <a:r>
              <a:rPr lang="en-US" dirty="0"/>
              <a:t>Datasets contained over 100,000 entries</a:t>
            </a:r>
          </a:p>
          <a:p>
            <a:pPr lvl="1"/>
            <a:r>
              <a:rPr lang="en-US" dirty="0"/>
              <a:t>Each entry represents one player’s performance for one season</a:t>
            </a:r>
          </a:p>
          <a:p>
            <a:r>
              <a:rPr lang="en-US" dirty="0"/>
              <a:t>Subset data to create two different data frames for 1995-1999 &amp; 2015-2019</a:t>
            </a:r>
          </a:p>
          <a:p>
            <a:r>
              <a:rPr lang="en-US" dirty="0" err="1"/>
              <a:t>warBatA</a:t>
            </a:r>
            <a:r>
              <a:rPr lang="en-US" dirty="0"/>
              <a:t>, </a:t>
            </a:r>
            <a:r>
              <a:rPr lang="en-US" dirty="0" err="1"/>
              <a:t>warBatB</a:t>
            </a:r>
            <a:r>
              <a:rPr lang="en-US" dirty="0"/>
              <a:t>, </a:t>
            </a:r>
            <a:r>
              <a:rPr lang="en-US" dirty="0" err="1"/>
              <a:t>warPitchA</a:t>
            </a:r>
            <a:r>
              <a:rPr lang="en-US" dirty="0"/>
              <a:t>, &amp; </a:t>
            </a:r>
            <a:r>
              <a:rPr lang="en-US" dirty="0" err="1"/>
              <a:t>warPitchB</a:t>
            </a:r>
            <a:endParaRPr lang="en-US" dirty="0"/>
          </a:p>
          <a:p>
            <a:r>
              <a:rPr lang="en-US" dirty="0" err="1"/>
              <a:t>warBatA</a:t>
            </a:r>
            <a:r>
              <a:rPr lang="en-US" dirty="0"/>
              <a:t>: 6,357 entries</a:t>
            </a:r>
          </a:p>
          <a:p>
            <a:r>
              <a:rPr lang="en-US" dirty="0" err="1"/>
              <a:t>warBatB</a:t>
            </a:r>
            <a:r>
              <a:rPr lang="en-US" dirty="0"/>
              <a:t>: 7,253 entries</a:t>
            </a:r>
          </a:p>
          <a:p>
            <a:r>
              <a:rPr lang="en-US" dirty="0" err="1"/>
              <a:t>warPitchA</a:t>
            </a:r>
            <a:r>
              <a:rPr lang="en-US" dirty="0"/>
              <a:t>: 3,067 entries</a:t>
            </a:r>
          </a:p>
          <a:p>
            <a:r>
              <a:rPr lang="en-US" dirty="0" err="1"/>
              <a:t>warPitchB</a:t>
            </a:r>
            <a:r>
              <a:rPr lang="en-US" dirty="0"/>
              <a:t>: 4,293 entries</a:t>
            </a:r>
          </a:p>
        </p:txBody>
      </p:sp>
    </p:spTree>
    <p:extLst>
      <p:ext uri="{BB962C8B-B14F-4D97-AF65-F5344CB8AC3E}">
        <p14:creationId xmlns:p14="http://schemas.microsoft.com/office/powerpoint/2010/main" val="1338702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263D-2BA3-BE43-809D-0E2FB2A63DC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CB6926D-2C3C-0447-AD90-E6D5EE8D30A0}"/>
              </a:ext>
            </a:extLst>
          </p:cNvPr>
          <p:cNvSpPr>
            <a:spLocks noGrp="1"/>
          </p:cNvSpPr>
          <p:nvPr>
            <p:ph idx="1"/>
          </p:nvPr>
        </p:nvSpPr>
        <p:spPr>
          <a:xfrm>
            <a:off x="2231136" y="2638043"/>
            <a:ext cx="7729728" cy="3958065"/>
          </a:xfrm>
        </p:spPr>
        <p:txBody>
          <a:bodyPr>
            <a:normAutofit/>
          </a:bodyPr>
          <a:lstStyle/>
          <a:p>
            <a:r>
              <a:rPr lang="en-US" dirty="0"/>
              <a:t>Important Variables:</a:t>
            </a:r>
          </a:p>
          <a:p>
            <a:pPr lvl="1"/>
            <a:r>
              <a:rPr lang="en-US" dirty="0"/>
              <a:t>Salary (</a:t>
            </a:r>
            <a:r>
              <a:rPr lang="en-US" dirty="0" err="1"/>
              <a:t>warBatA</a:t>
            </a:r>
            <a:r>
              <a:rPr lang="en-US" dirty="0"/>
              <a:t>): Min.  1st Qu.   Median     Mean  3rd Qu.     Max.</a:t>
            </a:r>
          </a:p>
          <a:p>
            <a:pPr marL="228600" lvl="1" indent="0">
              <a:buNone/>
            </a:pPr>
            <a:r>
              <a:rPr lang="en-US" dirty="0"/>
              <a:t>	            109000   175000   300000  1195534  1500000 14936667</a:t>
            </a:r>
          </a:p>
          <a:p>
            <a:pPr lvl="1"/>
            <a:r>
              <a:rPr lang="en-US" dirty="0"/>
              <a:t>Salary (</a:t>
            </a:r>
            <a:r>
              <a:rPr lang="en-US" dirty="0" err="1"/>
              <a:t>warBatB</a:t>
            </a:r>
            <a:r>
              <a:rPr lang="en-US" dirty="0"/>
              <a:t>): Min.  1st Qu.   Median     Mean  3rd Qu.     Max.</a:t>
            </a:r>
          </a:p>
          <a:p>
            <a:pPr marL="228600" lvl="1" indent="0">
              <a:buNone/>
            </a:pPr>
            <a:r>
              <a:rPr lang="en-US" dirty="0"/>
              <a:t>	            100000   555000  1550000  4468661  6000000 42143000</a:t>
            </a:r>
          </a:p>
          <a:p>
            <a:pPr lvl="1"/>
            <a:r>
              <a:rPr lang="en-US" dirty="0"/>
              <a:t>Salary (</a:t>
            </a:r>
            <a:r>
              <a:rPr lang="en-US" dirty="0" err="1"/>
              <a:t>warPitchA</a:t>
            </a:r>
            <a:r>
              <a:rPr lang="en-US" dirty="0"/>
              <a:t>): Min.  1st Qu.   Median     Mean  3rd Qu.     Max. </a:t>
            </a:r>
          </a:p>
          <a:p>
            <a:pPr marL="228600" lvl="1" indent="0">
              <a:buNone/>
            </a:pPr>
            <a:r>
              <a:rPr lang="en-US" dirty="0"/>
              <a:t>		109000   170000   265000  1034818  1100000 11100000</a:t>
            </a:r>
          </a:p>
          <a:p>
            <a:pPr lvl="1"/>
            <a:r>
              <a:rPr lang="en-US" dirty="0"/>
              <a:t>Salary (</a:t>
            </a:r>
            <a:r>
              <a:rPr lang="en-US" dirty="0" err="1"/>
              <a:t>warPitchB</a:t>
            </a:r>
            <a:r>
              <a:rPr lang="en-US" dirty="0"/>
              <a:t>): Min.  1st Qu.   Median     Mean  3rd Qu.     Max.</a:t>
            </a:r>
          </a:p>
          <a:p>
            <a:pPr marL="228600" lvl="1" indent="0">
              <a:buNone/>
            </a:pPr>
            <a:r>
              <a:rPr lang="en-US" dirty="0"/>
              <a:t>		100000   555000  1350000  3932439  5000000 42143000</a:t>
            </a:r>
          </a:p>
        </p:txBody>
      </p:sp>
    </p:spTree>
    <p:extLst>
      <p:ext uri="{BB962C8B-B14F-4D97-AF65-F5344CB8AC3E}">
        <p14:creationId xmlns:p14="http://schemas.microsoft.com/office/powerpoint/2010/main" val="2525673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263D-2BA3-BE43-809D-0E2FB2A63DC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CB6926D-2C3C-0447-AD90-E6D5EE8D30A0}"/>
              </a:ext>
            </a:extLst>
          </p:cNvPr>
          <p:cNvSpPr>
            <a:spLocks noGrp="1"/>
          </p:cNvSpPr>
          <p:nvPr>
            <p:ph idx="1"/>
          </p:nvPr>
        </p:nvSpPr>
        <p:spPr>
          <a:xfrm>
            <a:off x="2231136" y="2638043"/>
            <a:ext cx="7729728" cy="4064597"/>
          </a:xfrm>
        </p:spPr>
        <p:txBody>
          <a:bodyPr>
            <a:normAutofit/>
          </a:bodyPr>
          <a:lstStyle/>
          <a:p>
            <a:pPr lvl="1"/>
            <a:r>
              <a:rPr lang="en-US" dirty="0"/>
              <a:t>WAR (</a:t>
            </a:r>
            <a:r>
              <a:rPr lang="en-US" dirty="0" err="1"/>
              <a:t>warBatA</a:t>
            </a:r>
            <a:r>
              <a:rPr lang="en-US" dirty="0"/>
              <a:t>): Min. 1st Qu.  Median    Mean 3rd Qu.    Max. </a:t>
            </a:r>
          </a:p>
          <a:p>
            <a:pPr marL="228600" lvl="1" indent="0">
              <a:buNone/>
            </a:pPr>
            <a:r>
              <a:rPr lang="en-US" dirty="0"/>
              <a:t>	            -3.2600 -0.0800  0.0000  0.5046  0.4800  9.8400</a:t>
            </a:r>
          </a:p>
          <a:p>
            <a:pPr lvl="1"/>
            <a:r>
              <a:rPr lang="en-US" dirty="0"/>
              <a:t>WAR (</a:t>
            </a:r>
            <a:r>
              <a:rPr lang="en-US" dirty="0" err="1"/>
              <a:t>warBatB</a:t>
            </a:r>
            <a:r>
              <a:rPr lang="en-US" dirty="0"/>
              <a:t>): Min. 1st Qu.  Median    Mean 3rd Qu.    Max. </a:t>
            </a:r>
          </a:p>
          <a:p>
            <a:pPr marL="228600" lvl="1" indent="0">
              <a:buNone/>
            </a:pPr>
            <a:r>
              <a:rPr lang="en-US" dirty="0"/>
              <a:t>	            -2.7500 -0.0400  0.0000  0.4307  0.2800 10.8600</a:t>
            </a:r>
          </a:p>
          <a:p>
            <a:pPr lvl="1"/>
            <a:r>
              <a:rPr lang="en-US" dirty="0"/>
              <a:t>WAR (</a:t>
            </a:r>
            <a:r>
              <a:rPr lang="en-US" dirty="0" err="1"/>
              <a:t>warPitchA</a:t>
            </a:r>
            <a:r>
              <a:rPr lang="en-US" dirty="0"/>
              <a:t>): Min. 1st Qu.  Median    Mean 3rd Qu.    Max. </a:t>
            </a:r>
          </a:p>
          <a:p>
            <a:pPr marL="228600" lvl="1" indent="0">
              <a:buNone/>
            </a:pPr>
            <a:r>
              <a:rPr lang="en-US" dirty="0"/>
              <a:t>		-3.1700 -0.2300  0.1600  0.6284  1.1000 11.9300</a:t>
            </a:r>
          </a:p>
          <a:p>
            <a:pPr lvl="1"/>
            <a:r>
              <a:rPr lang="en-US" dirty="0"/>
              <a:t>WAR (</a:t>
            </a:r>
            <a:r>
              <a:rPr lang="en-US" dirty="0" err="1"/>
              <a:t>warPitchB</a:t>
            </a:r>
            <a:r>
              <a:rPr lang="en-US" dirty="0"/>
              <a:t>): Min. 1st Qu.  Median    Mean 3rd Qu.    Max. </a:t>
            </a:r>
          </a:p>
          <a:p>
            <a:pPr marL="228600" lvl="1" indent="0">
              <a:buNone/>
            </a:pPr>
            <a:r>
              <a:rPr lang="en-US" dirty="0"/>
              <a:t>		-2.2900 -0.1800  0.1000  0.4783  0.7800 10.4600</a:t>
            </a:r>
          </a:p>
        </p:txBody>
      </p:sp>
    </p:spTree>
    <p:extLst>
      <p:ext uri="{BB962C8B-B14F-4D97-AF65-F5344CB8AC3E}">
        <p14:creationId xmlns:p14="http://schemas.microsoft.com/office/powerpoint/2010/main" val="2940213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263D-2BA3-BE43-809D-0E2FB2A63DC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CB6926D-2C3C-0447-AD90-E6D5EE8D30A0}"/>
              </a:ext>
            </a:extLst>
          </p:cNvPr>
          <p:cNvSpPr>
            <a:spLocks noGrp="1"/>
          </p:cNvSpPr>
          <p:nvPr>
            <p:ph idx="1"/>
          </p:nvPr>
        </p:nvSpPr>
        <p:spPr>
          <a:xfrm>
            <a:off x="2231136" y="2638043"/>
            <a:ext cx="7729728" cy="4064597"/>
          </a:xfrm>
        </p:spPr>
        <p:txBody>
          <a:bodyPr>
            <a:normAutofit/>
          </a:bodyPr>
          <a:lstStyle/>
          <a:p>
            <a:pPr lvl="1"/>
            <a:r>
              <a:rPr lang="en-US" dirty="0"/>
              <a:t>Age (</a:t>
            </a:r>
            <a:r>
              <a:rPr lang="en-US" dirty="0" err="1"/>
              <a:t>warBatA</a:t>
            </a:r>
            <a:r>
              <a:rPr lang="en-US" dirty="0"/>
              <a:t>): Min. 1st Qu.  Median   Mean  3rd Qu.    Max. </a:t>
            </a:r>
          </a:p>
          <a:p>
            <a:pPr marL="228600" lvl="1" indent="0">
              <a:buNone/>
            </a:pPr>
            <a:r>
              <a:rPr lang="en-US" dirty="0"/>
              <a:t>	              19.0    25.0    28.0       28.2     31.0        44.0</a:t>
            </a:r>
          </a:p>
          <a:p>
            <a:pPr lvl="1"/>
            <a:r>
              <a:rPr lang="en-US" dirty="0"/>
              <a:t>Age (</a:t>
            </a:r>
            <a:r>
              <a:rPr lang="en-US" dirty="0" err="1"/>
              <a:t>warBatB</a:t>
            </a:r>
            <a:r>
              <a:rPr lang="en-US" dirty="0"/>
              <a:t>): Min. 1st Qu.  Median    Mean 3rd Qu.    Max. </a:t>
            </a:r>
          </a:p>
          <a:p>
            <a:pPr marL="228600" lvl="1" indent="0">
              <a:buNone/>
            </a:pPr>
            <a:r>
              <a:rPr lang="en-US" dirty="0"/>
              <a:t>	              19.00   25.00   27.00   27.99   30.00     45.00</a:t>
            </a:r>
          </a:p>
          <a:p>
            <a:pPr lvl="1"/>
            <a:r>
              <a:rPr lang="en-US" dirty="0"/>
              <a:t>Age (</a:t>
            </a:r>
            <a:r>
              <a:rPr lang="en-US" dirty="0" err="1"/>
              <a:t>warPitchA</a:t>
            </a:r>
            <a:r>
              <a:rPr lang="en-US" dirty="0"/>
              <a:t>):  Min. 1st Qu.  Median    Mean 3rd Qu.    Max. </a:t>
            </a:r>
          </a:p>
          <a:p>
            <a:pPr marL="228600" lvl="1" indent="0">
              <a:buNone/>
            </a:pPr>
            <a:r>
              <a:rPr lang="en-US" dirty="0"/>
              <a:t>		  19.00   25.00   27.00     28.05  31.00     44.00</a:t>
            </a:r>
          </a:p>
          <a:p>
            <a:pPr lvl="1"/>
            <a:r>
              <a:rPr lang="en-US" dirty="0"/>
              <a:t>Age (</a:t>
            </a:r>
            <a:r>
              <a:rPr lang="en-US" dirty="0" err="1"/>
              <a:t>warPitchB</a:t>
            </a:r>
            <a:r>
              <a:rPr lang="en-US" dirty="0"/>
              <a:t>):  Min. 1st Qu.  Median    Mean 3rd Qu.    Max. </a:t>
            </a:r>
          </a:p>
          <a:p>
            <a:pPr marL="228600" lvl="1" indent="0">
              <a:buNone/>
            </a:pPr>
            <a:r>
              <a:rPr lang="en-US" dirty="0"/>
              <a:t>		 19.00   25.00   27.00     28.03   30.00     45.00</a:t>
            </a:r>
          </a:p>
        </p:txBody>
      </p:sp>
    </p:spTree>
    <p:extLst>
      <p:ext uri="{BB962C8B-B14F-4D97-AF65-F5344CB8AC3E}">
        <p14:creationId xmlns:p14="http://schemas.microsoft.com/office/powerpoint/2010/main" val="4127646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0D1FB-C614-0844-B53E-8190EACCF69C}"/>
              </a:ext>
            </a:extLst>
          </p:cNvPr>
          <p:cNvSpPr>
            <a:spLocks noGrp="1"/>
          </p:cNvSpPr>
          <p:nvPr>
            <p:ph type="title"/>
          </p:nvPr>
        </p:nvSpPr>
        <p:spPr/>
        <p:txBody>
          <a:bodyPr/>
          <a:lstStyle/>
          <a:p>
            <a:r>
              <a:rPr lang="en-US" dirty="0"/>
              <a:t>Results</a:t>
            </a:r>
          </a:p>
        </p:txBody>
      </p:sp>
      <p:sp>
        <p:nvSpPr>
          <p:cNvPr id="6" name="Content Placeholder 5">
            <a:extLst>
              <a:ext uri="{FF2B5EF4-FFF2-40B4-BE49-F238E27FC236}">
                <a16:creationId xmlns:a16="http://schemas.microsoft.com/office/drawing/2014/main" id="{53884AA0-EE7C-B74D-8ED6-14C78EB992E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7104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FA562C-AED3-5E43-92C1-E164D4E6573A}"/>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3945480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92B8CA95-28E6-C249-A1D3-32A57AF83D8F}"/>
              </a:ext>
            </a:extLst>
          </p:cNvPr>
          <p:cNvPicPr>
            <a:picLocks noChangeAspect="1"/>
          </p:cNvPicPr>
          <p:nvPr/>
        </p:nvPicPr>
        <p:blipFill>
          <a:blip r:embed="rId2"/>
          <a:stretch>
            <a:fillRect/>
          </a:stretch>
        </p:blipFill>
        <p:spPr>
          <a:xfrm>
            <a:off x="436485" y="9292"/>
            <a:ext cx="11319029" cy="6848708"/>
          </a:xfrm>
          <a:prstGeom prst="rect">
            <a:avLst/>
          </a:prstGeom>
        </p:spPr>
      </p:pic>
    </p:spTree>
    <p:extLst>
      <p:ext uri="{BB962C8B-B14F-4D97-AF65-F5344CB8AC3E}">
        <p14:creationId xmlns:p14="http://schemas.microsoft.com/office/powerpoint/2010/main" val="1037459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5EF14A-7D92-FC47-BE5D-91640AFE9E34}"/>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703D68DA-8CFE-D845-8D36-FBFF363FDA7D}"/>
              </a:ext>
            </a:extLst>
          </p:cNvPr>
          <p:cNvPicPr>
            <a:picLocks noChangeAspect="1"/>
          </p:cNvPicPr>
          <p:nvPr/>
        </p:nvPicPr>
        <p:blipFill>
          <a:blip r:embed="rId3"/>
          <a:stretch>
            <a:fillRect/>
          </a:stretch>
        </p:blipFill>
        <p:spPr>
          <a:xfrm>
            <a:off x="2407820" y="1726407"/>
            <a:ext cx="7376357" cy="4573341"/>
          </a:xfrm>
          <a:prstGeom prst="rect">
            <a:avLst/>
          </a:prstGeom>
        </p:spPr>
      </p:pic>
      <p:sp>
        <p:nvSpPr>
          <p:cNvPr id="6" name="TextBox 5">
            <a:extLst>
              <a:ext uri="{FF2B5EF4-FFF2-40B4-BE49-F238E27FC236}">
                <a16:creationId xmlns:a16="http://schemas.microsoft.com/office/drawing/2014/main" id="{F3DA9D4B-0890-114D-BF21-3C80CBBAAEF1}"/>
              </a:ext>
            </a:extLst>
          </p:cNvPr>
          <p:cNvSpPr txBox="1"/>
          <p:nvPr/>
        </p:nvSpPr>
        <p:spPr>
          <a:xfrm>
            <a:off x="3588056" y="798823"/>
            <a:ext cx="5015883" cy="369332"/>
          </a:xfrm>
          <a:prstGeom prst="rect">
            <a:avLst/>
          </a:prstGeom>
          <a:noFill/>
        </p:spPr>
        <p:txBody>
          <a:bodyPr wrap="square" rtlCol="0">
            <a:spAutoFit/>
          </a:bodyPr>
          <a:lstStyle/>
          <a:p>
            <a:r>
              <a:rPr lang="en-US" dirty="0"/>
              <a:t>Average Salary vs.  Inflation-Adjusted Average Salary</a:t>
            </a:r>
          </a:p>
        </p:txBody>
      </p:sp>
    </p:spTree>
    <p:extLst>
      <p:ext uri="{BB962C8B-B14F-4D97-AF65-F5344CB8AC3E}">
        <p14:creationId xmlns:p14="http://schemas.microsoft.com/office/powerpoint/2010/main" val="3817132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76F3C4-DEEF-EA4E-9E43-77481CFEE9E0}"/>
              </a:ext>
            </a:extLst>
          </p:cNvPr>
          <p:cNvPicPr>
            <a:picLocks noChangeAspect="1"/>
          </p:cNvPicPr>
          <p:nvPr/>
        </p:nvPicPr>
        <p:blipFill>
          <a:blip r:embed="rId2"/>
          <a:stretch>
            <a:fillRect/>
          </a:stretch>
        </p:blipFill>
        <p:spPr>
          <a:xfrm>
            <a:off x="57150" y="838200"/>
            <a:ext cx="12077700" cy="5181600"/>
          </a:xfrm>
          <a:prstGeom prst="rect">
            <a:avLst/>
          </a:prstGeom>
        </p:spPr>
      </p:pic>
    </p:spTree>
    <p:extLst>
      <p:ext uri="{BB962C8B-B14F-4D97-AF65-F5344CB8AC3E}">
        <p14:creationId xmlns:p14="http://schemas.microsoft.com/office/powerpoint/2010/main" val="3765558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C185C7-4742-9D46-9D80-689C82513431}"/>
              </a:ext>
            </a:extLst>
          </p:cNvPr>
          <p:cNvPicPr>
            <a:picLocks noChangeAspect="1"/>
          </p:cNvPicPr>
          <p:nvPr/>
        </p:nvPicPr>
        <p:blipFill>
          <a:blip r:embed="rId2"/>
          <a:stretch>
            <a:fillRect/>
          </a:stretch>
        </p:blipFill>
        <p:spPr>
          <a:xfrm>
            <a:off x="82550" y="812800"/>
            <a:ext cx="12026900" cy="5232400"/>
          </a:xfrm>
          <a:prstGeom prst="rect">
            <a:avLst/>
          </a:prstGeom>
        </p:spPr>
      </p:pic>
    </p:spTree>
    <p:extLst>
      <p:ext uri="{BB962C8B-B14F-4D97-AF65-F5344CB8AC3E}">
        <p14:creationId xmlns:p14="http://schemas.microsoft.com/office/powerpoint/2010/main" val="471583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EB629-DAF3-584C-96DB-987C42C72DF3}"/>
              </a:ext>
            </a:extLst>
          </p:cNvPr>
          <p:cNvSpPr>
            <a:spLocks noGrp="1"/>
          </p:cNvSpPr>
          <p:nvPr>
            <p:ph type="title"/>
          </p:nvPr>
        </p:nvSpPr>
        <p:spPr/>
        <p:txBody>
          <a:bodyPr/>
          <a:lstStyle/>
          <a:p>
            <a:r>
              <a:rPr lang="en-US" dirty="0"/>
              <a:t>Alex’s Background</a:t>
            </a:r>
          </a:p>
        </p:txBody>
      </p:sp>
      <p:sp>
        <p:nvSpPr>
          <p:cNvPr id="3" name="Content Placeholder 2">
            <a:extLst>
              <a:ext uri="{FF2B5EF4-FFF2-40B4-BE49-F238E27FC236}">
                <a16:creationId xmlns:a16="http://schemas.microsoft.com/office/drawing/2014/main" id="{F0F11BA4-982B-0345-99F6-EFEC1C7B662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18881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097562-1982-4149-966B-5AF60DF14050}"/>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1662367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D8741D-74CA-4445-9F46-11BA3C8B61B7}"/>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1507794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C4AA9-1388-594F-AC8E-60CF8D708830}"/>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2656764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8D73CE-4333-6C4F-BD21-6160A7B0A680}"/>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1871781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22AB3C-CBD5-4A46-BCE4-657A954DECB0}"/>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247119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936308-86B5-2F4E-B93B-13EB51261311}"/>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1442919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98534F-D341-6541-910E-402E828079B9}"/>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1342269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EBA669-B7A1-1C4A-BAE0-242D674CEEE7}"/>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2240381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5E05B2-449C-2545-A994-08B2C80FE687}"/>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4154764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E11EC9-5B0F-B049-A3BF-62469F331D73}"/>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2575875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EB629-DAF3-584C-96DB-987C42C72DF3}"/>
              </a:ext>
            </a:extLst>
          </p:cNvPr>
          <p:cNvSpPr>
            <a:spLocks noGrp="1"/>
          </p:cNvSpPr>
          <p:nvPr>
            <p:ph type="title"/>
          </p:nvPr>
        </p:nvSpPr>
        <p:spPr/>
        <p:txBody>
          <a:bodyPr/>
          <a:lstStyle/>
          <a:p>
            <a:r>
              <a:rPr lang="en-US" dirty="0"/>
              <a:t>Anthony’s Background</a:t>
            </a:r>
          </a:p>
        </p:txBody>
      </p:sp>
      <p:sp>
        <p:nvSpPr>
          <p:cNvPr id="3" name="Content Placeholder 2">
            <a:extLst>
              <a:ext uri="{FF2B5EF4-FFF2-40B4-BE49-F238E27FC236}">
                <a16:creationId xmlns:a16="http://schemas.microsoft.com/office/drawing/2014/main" id="{F0F11BA4-982B-0345-99F6-EFEC1C7B662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68324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1E478A-30FD-4B45-98EC-348B1322850D}"/>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2046706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699DA-582C-FA45-BB79-A76904E4458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B80EFBA-D02A-7C4B-A34D-FB725854DE4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05005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699DA-582C-FA45-BB79-A76904E4458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DB80EFBA-D02A-7C4B-A34D-FB725854DE4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88644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9318BB-2223-894A-BF91-D3F86C196340}"/>
              </a:ext>
            </a:extLst>
          </p:cNvPr>
          <p:cNvSpPr>
            <a:spLocks noGrp="1"/>
          </p:cNvSpPr>
          <p:nvPr>
            <p:ph type="title"/>
          </p:nvPr>
        </p:nvSpPr>
        <p:spPr>
          <a:xfrm>
            <a:off x="1600200" y="2109991"/>
            <a:ext cx="8991600" cy="2638017"/>
          </a:xfrm>
        </p:spPr>
        <p:txBody>
          <a:bodyPr/>
          <a:lstStyle/>
          <a:p>
            <a:r>
              <a:rPr lang="en-US" dirty="0"/>
              <a:t>Thanks for your time</a:t>
            </a:r>
            <a:br>
              <a:rPr lang="en-US" dirty="0"/>
            </a:br>
            <a:br>
              <a:rPr lang="en-US" dirty="0"/>
            </a:br>
            <a:r>
              <a:rPr lang="en-US" dirty="0"/>
              <a:t>Questions?</a:t>
            </a:r>
          </a:p>
        </p:txBody>
      </p:sp>
    </p:spTree>
    <p:extLst>
      <p:ext uri="{BB962C8B-B14F-4D97-AF65-F5344CB8AC3E}">
        <p14:creationId xmlns:p14="http://schemas.microsoft.com/office/powerpoint/2010/main" val="1106373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53DCE-4E5D-A042-9FD6-BFC31852A26F}"/>
              </a:ext>
            </a:extLst>
          </p:cNvPr>
          <p:cNvSpPr>
            <a:spLocks noGrp="1"/>
          </p:cNvSpPr>
          <p:nvPr>
            <p:ph type="title"/>
          </p:nvPr>
        </p:nvSpPr>
        <p:spPr/>
        <p:txBody>
          <a:bodyPr/>
          <a:lstStyle/>
          <a:p>
            <a:r>
              <a:rPr lang="en-US" dirty="0"/>
              <a:t>Project Background</a:t>
            </a:r>
          </a:p>
        </p:txBody>
      </p:sp>
      <p:sp>
        <p:nvSpPr>
          <p:cNvPr id="3" name="Content Placeholder 2">
            <a:extLst>
              <a:ext uri="{FF2B5EF4-FFF2-40B4-BE49-F238E27FC236}">
                <a16:creationId xmlns:a16="http://schemas.microsoft.com/office/drawing/2014/main" id="{49794269-9285-6B46-BBF2-A6610809E664}"/>
              </a:ext>
            </a:extLst>
          </p:cNvPr>
          <p:cNvSpPr>
            <a:spLocks noGrp="1"/>
          </p:cNvSpPr>
          <p:nvPr>
            <p:ph idx="1"/>
          </p:nvPr>
        </p:nvSpPr>
        <p:spPr/>
        <p:txBody>
          <a:bodyPr>
            <a:normAutofit fontScale="92500" lnSpcReduction="20000"/>
          </a:bodyPr>
          <a:lstStyle/>
          <a:p>
            <a:pPr marL="0" indent="0">
              <a:buNone/>
            </a:pPr>
            <a:r>
              <a:rPr lang="en-US" dirty="0"/>
              <a:t>In the early 2000’s the Oakland A’s took a very different approach to determining a players value. They decided to use advanced analytics to find players that were currently undervalued in the market to fill their roster. They found players based on an analysis that identified the specific statistics that aligned mostly with wins. The Oakland A’s broke the single season winning record that year. And baseball player valuations have never been the same in Major League Baseball. Now 20 seasons later, analytics are still being used in a variety of ways. This project was a deep dive into the analytics of baseball using both traditional statistics and modern formulas, to examine how the advanced analytic era of player valuations might have changed the way that teams approach player salaries over time. Whether you love baseball, are a casual fan or are new to the sport, this presentation will provide some unique insights into the game through the lens of data science and the way teams strategize their payrolls to win games in the era of advanced analytics.</a:t>
            </a:r>
          </a:p>
        </p:txBody>
      </p:sp>
    </p:spTree>
    <p:extLst>
      <p:ext uri="{BB962C8B-B14F-4D97-AF65-F5344CB8AC3E}">
        <p14:creationId xmlns:p14="http://schemas.microsoft.com/office/powerpoint/2010/main" val="904490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5DE5-0610-DA42-B744-01F52675A2B5}"/>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5458B32-9945-C04B-8216-DD79D339AF07}"/>
              </a:ext>
            </a:extLst>
          </p:cNvPr>
          <p:cNvSpPr>
            <a:spLocks noGrp="1"/>
          </p:cNvSpPr>
          <p:nvPr>
            <p:ph idx="1"/>
          </p:nvPr>
        </p:nvSpPr>
        <p:spPr/>
        <p:txBody>
          <a:bodyPr/>
          <a:lstStyle/>
          <a:p>
            <a:r>
              <a:rPr lang="en-US" dirty="0"/>
              <a:t>Used data from 2 main sources:</a:t>
            </a:r>
          </a:p>
          <a:p>
            <a:pPr lvl="1"/>
            <a:r>
              <a:rPr lang="en-US" dirty="0"/>
              <a:t>Lahman’s Baseball Database &amp; Baseball Reference’s WAR data</a:t>
            </a:r>
          </a:p>
          <a:p>
            <a:r>
              <a:rPr lang="en-US" dirty="0"/>
              <a:t>Lahman’s Database</a:t>
            </a:r>
          </a:p>
          <a:p>
            <a:pPr lvl="1"/>
            <a:r>
              <a:rPr lang="en-US" dirty="0"/>
              <a:t>Compiled by Sean </a:t>
            </a:r>
            <a:r>
              <a:rPr lang="en-US" dirty="0" err="1"/>
              <a:t>Lahman</a:t>
            </a:r>
            <a:r>
              <a:rPr lang="en-US" dirty="0"/>
              <a:t>, an award-winning reporter &amp; sports statistician</a:t>
            </a:r>
          </a:p>
          <a:p>
            <a:pPr lvl="1"/>
            <a:r>
              <a:rPr lang="en-US" dirty="0"/>
              <a:t>The preeminent data source for baseball analysis</a:t>
            </a:r>
          </a:p>
          <a:p>
            <a:pPr lvl="1"/>
            <a:r>
              <a:rPr lang="en-US" dirty="0"/>
              <a:t>Consists of 24 different datasets on various baseball-related topics</a:t>
            </a:r>
          </a:p>
          <a:p>
            <a:pPr lvl="1"/>
            <a:r>
              <a:rPr lang="en-US" dirty="0"/>
              <a:t>We used: Batting, Pitching, Fielding, Salaries, People, &amp; Teams</a:t>
            </a:r>
          </a:p>
        </p:txBody>
      </p:sp>
    </p:spTree>
    <p:extLst>
      <p:ext uri="{BB962C8B-B14F-4D97-AF65-F5344CB8AC3E}">
        <p14:creationId xmlns:p14="http://schemas.microsoft.com/office/powerpoint/2010/main" val="2418529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5DE5-0610-DA42-B744-01F52675A2B5}"/>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5458B32-9945-C04B-8216-DD79D339AF07}"/>
              </a:ext>
            </a:extLst>
          </p:cNvPr>
          <p:cNvSpPr>
            <a:spLocks noGrp="1"/>
          </p:cNvSpPr>
          <p:nvPr>
            <p:ph idx="1"/>
          </p:nvPr>
        </p:nvSpPr>
        <p:spPr>
          <a:xfrm>
            <a:off x="2231136" y="2638044"/>
            <a:ext cx="7729728" cy="3816022"/>
          </a:xfrm>
        </p:spPr>
        <p:txBody>
          <a:bodyPr/>
          <a:lstStyle/>
          <a:p>
            <a:r>
              <a:rPr lang="en-US" dirty="0"/>
              <a:t>Datasets contained over 100,000 entries</a:t>
            </a:r>
          </a:p>
          <a:p>
            <a:pPr lvl="1"/>
            <a:r>
              <a:rPr lang="en-US" dirty="0"/>
              <a:t>Each entry represents one player’s performance for one season</a:t>
            </a:r>
          </a:p>
          <a:p>
            <a:pPr lvl="1"/>
            <a:r>
              <a:rPr lang="en-US" dirty="0"/>
              <a:t>Salary data only for 1985-2016</a:t>
            </a:r>
          </a:p>
          <a:p>
            <a:r>
              <a:rPr lang="en-US" dirty="0"/>
              <a:t>Subset data to create two different data frames for 1995-1999 &amp; 2015-2019</a:t>
            </a:r>
          </a:p>
          <a:p>
            <a:pPr lvl="1"/>
            <a:r>
              <a:rPr lang="en-US" dirty="0"/>
              <a:t>Pre-sabermetric revolution and post-sabermetric revolution</a:t>
            </a:r>
          </a:p>
          <a:p>
            <a:r>
              <a:rPr lang="en-US" dirty="0" err="1"/>
              <a:t>BattingA</a:t>
            </a:r>
            <a:r>
              <a:rPr lang="en-US" dirty="0"/>
              <a:t>: 6,363 entries</a:t>
            </a:r>
          </a:p>
          <a:p>
            <a:r>
              <a:rPr lang="en-US" dirty="0" err="1"/>
              <a:t>BattingB</a:t>
            </a:r>
            <a:r>
              <a:rPr lang="en-US" dirty="0"/>
              <a:t>: 7,566 entries</a:t>
            </a:r>
          </a:p>
          <a:p>
            <a:r>
              <a:rPr lang="en-US" dirty="0" err="1"/>
              <a:t>PitchingA</a:t>
            </a:r>
            <a:r>
              <a:rPr lang="en-US" dirty="0"/>
              <a:t>: 3,070 entries</a:t>
            </a:r>
          </a:p>
          <a:p>
            <a:r>
              <a:rPr lang="en-US" dirty="0" err="1"/>
              <a:t>PitchingB</a:t>
            </a:r>
            <a:r>
              <a:rPr lang="en-US" dirty="0"/>
              <a:t>: 4,294 entries</a:t>
            </a:r>
          </a:p>
        </p:txBody>
      </p:sp>
    </p:spTree>
    <p:extLst>
      <p:ext uri="{BB962C8B-B14F-4D97-AF65-F5344CB8AC3E}">
        <p14:creationId xmlns:p14="http://schemas.microsoft.com/office/powerpoint/2010/main" val="3865734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263D-2BA3-BE43-809D-0E2FB2A63DC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CB6926D-2C3C-0447-AD90-E6D5EE8D30A0}"/>
              </a:ext>
            </a:extLst>
          </p:cNvPr>
          <p:cNvSpPr>
            <a:spLocks noGrp="1"/>
          </p:cNvSpPr>
          <p:nvPr>
            <p:ph idx="1"/>
          </p:nvPr>
        </p:nvSpPr>
        <p:spPr>
          <a:xfrm>
            <a:off x="2231136" y="2638043"/>
            <a:ext cx="7729728" cy="3958065"/>
          </a:xfrm>
        </p:spPr>
        <p:txBody>
          <a:bodyPr>
            <a:normAutofit lnSpcReduction="10000"/>
          </a:bodyPr>
          <a:lstStyle/>
          <a:p>
            <a:r>
              <a:rPr lang="en-US" dirty="0"/>
              <a:t>Important Variables:</a:t>
            </a:r>
          </a:p>
          <a:p>
            <a:pPr lvl="1"/>
            <a:r>
              <a:rPr lang="en-US" dirty="0"/>
              <a:t>HR (</a:t>
            </a:r>
            <a:r>
              <a:rPr lang="en-US" dirty="0" err="1"/>
              <a:t>BattingA</a:t>
            </a:r>
            <a:r>
              <a:rPr lang="en-US" dirty="0"/>
              <a:t>):  Min. 1st Qu.  Median    Mean 3rd Qu.    Max. </a:t>
            </a:r>
          </a:p>
          <a:p>
            <a:pPr marL="228600" lvl="1" indent="0">
              <a:buNone/>
            </a:pPr>
            <a:r>
              <a:rPr lang="en-US" dirty="0"/>
              <a:t>	              0.000   2.000   5.000     9.279  13.000   70.000</a:t>
            </a:r>
          </a:p>
          <a:p>
            <a:pPr lvl="1"/>
            <a:r>
              <a:rPr lang="en-US" dirty="0"/>
              <a:t>HR (</a:t>
            </a:r>
            <a:r>
              <a:rPr lang="en-US" dirty="0" err="1"/>
              <a:t>BattingB</a:t>
            </a:r>
            <a:r>
              <a:rPr lang="en-US" dirty="0"/>
              <a:t>): Min. 1st Qu.  Median    Mean 3rd Qu.    Max. </a:t>
            </a:r>
          </a:p>
          <a:p>
            <a:pPr marL="228600" lvl="1" indent="0">
              <a:buNone/>
            </a:pPr>
            <a:r>
              <a:rPr lang="en-US" dirty="0"/>
              <a:t>	             0.00    2.00    7.00       10.36   15.00      59.00 </a:t>
            </a:r>
          </a:p>
          <a:p>
            <a:pPr lvl="1"/>
            <a:r>
              <a:rPr lang="en-US" dirty="0"/>
              <a:t>RBI (</a:t>
            </a:r>
            <a:r>
              <a:rPr lang="en-US" dirty="0" err="1"/>
              <a:t>BattingA</a:t>
            </a:r>
            <a:r>
              <a:rPr lang="en-US" dirty="0"/>
              <a:t>): Min. 1st Qu.  Median    Mean 3rd Qu.    Max.</a:t>
            </a:r>
          </a:p>
          <a:p>
            <a:pPr marL="228600" lvl="1" indent="0">
              <a:buNone/>
            </a:pPr>
            <a:r>
              <a:rPr lang="en-US" dirty="0"/>
              <a:t>	              0.00    4.00   17.00       30.05   46.00    165.00 </a:t>
            </a:r>
          </a:p>
          <a:p>
            <a:pPr lvl="1"/>
            <a:r>
              <a:rPr lang="en-US" dirty="0"/>
              <a:t>RBI (</a:t>
            </a:r>
            <a:r>
              <a:rPr lang="en-US" dirty="0" err="1"/>
              <a:t>BattingB</a:t>
            </a:r>
            <a:r>
              <a:rPr lang="en-US" dirty="0"/>
              <a:t>): Min. 1st Qu.  Median    Mean 3rd Qu.    Max. </a:t>
            </a:r>
          </a:p>
          <a:p>
            <a:pPr marL="228600" lvl="1" indent="0">
              <a:buNone/>
            </a:pPr>
            <a:r>
              <a:rPr lang="en-US" dirty="0"/>
              <a:t>	              0.00    4.00   18.00      28.97   48.00     133.00</a:t>
            </a:r>
          </a:p>
          <a:p>
            <a:pPr lvl="1"/>
            <a:r>
              <a:rPr lang="en-US" dirty="0"/>
              <a:t>Salary (Salaries): Min.  1st Qu.   Median     Mean    3rd Qu.     Max. </a:t>
            </a:r>
          </a:p>
          <a:p>
            <a:pPr marL="228600" lvl="1" indent="0">
              <a:buNone/>
            </a:pPr>
            <a:r>
              <a:rPr lang="en-US" dirty="0"/>
              <a:t>		0     294702   550000   2085634  2350000   33000000</a:t>
            </a:r>
          </a:p>
        </p:txBody>
      </p:sp>
    </p:spTree>
    <p:extLst>
      <p:ext uri="{BB962C8B-B14F-4D97-AF65-F5344CB8AC3E}">
        <p14:creationId xmlns:p14="http://schemas.microsoft.com/office/powerpoint/2010/main" val="1853124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263D-2BA3-BE43-809D-0E2FB2A63DC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CB6926D-2C3C-0447-AD90-E6D5EE8D30A0}"/>
              </a:ext>
            </a:extLst>
          </p:cNvPr>
          <p:cNvSpPr>
            <a:spLocks noGrp="1"/>
          </p:cNvSpPr>
          <p:nvPr>
            <p:ph idx="1"/>
          </p:nvPr>
        </p:nvSpPr>
        <p:spPr>
          <a:xfrm>
            <a:off x="2231136" y="2638043"/>
            <a:ext cx="7729728" cy="4064597"/>
          </a:xfrm>
        </p:spPr>
        <p:txBody>
          <a:bodyPr>
            <a:normAutofit fontScale="92500" lnSpcReduction="10000"/>
          </a:bodyPr>
          <a:lstStyle/>
          <a:p>
            <a:pPr lvl="1"/>
            <a:r>
              <a:rPr lang="en-US" dirty="0"/>
              <a:t>SO (</a:t>
            </a:r>
            <a:r>
              <a:rPr lang="en-US" dirty="0" err="1"/>
              <a:t>PitchingA</a:t>
            </a:r>
            <a:r>
              <a:rPr lang="en-US" dirty="0"/>
              <a:t>): Min. 1st Qu.  Median    Mean 3rd Qu.    Max. </a:t>
            </a:r>
          </a:p>
          <a:p>
            <a:pPr marL="228600" lvl="1" indent="0">
              <a:buNone/>
            </a:pPr>
            <a:r>
              <a:rPr lang="en-US" dirty="0"/>
              <a:t>		0.00   11.00   33.50     48.10   68.75    364.00</a:t>
            </a:r>
          </a:p>
          <a:p>
            <a:pPr lvl="1"/>
            <a:r>
              <a:rPr lang="en-US" dirty="0"/>
              <a:t>SO (</a:t>
            </a:r>
            <a:r>
              <a:rPr lang="en-US" dirty="0" err="1"/>
              <a:t>PitchingB</a:t>
            </a:r>
            <a:r>
              <a:rPr lang="en-US" dirty="0"/>
              <a:t>): Min. 1st Qu.  Median    Mean 3rd Qu.    Max. </a:t>
            </a:r>
          </a:p>
          <a:p>
            <a:pPr marL="228600" lvl="1" indent="0">
              <a:buNone/>
            </a:pPr>
            <a:r>
              <a:rPr lang="en-US" dirty="0"/>
              <a:t>	              0.00    9.00   30.00       46.71   66.00    326.00</a:t>
            </a:r>
          </a:p>
          <a:p>
            <a:pPr lvl="1"/>
            <a:r>
              <a:rPr lang="en-US" dirty="0"/>
              <a:t>ERA (</a:t>
            </a:r>
            <a:r>
              <a:rPr lang="en-US" dirty="0" err="1"/>
              <a:t>PitchingA</a:t>
            </a:r>
            <a:r>
              <a:rPr lang="en-US" dirty="0"/>
              <a:t>): Min. 1st Qu.  Median    Mean 3rd Qu.    Max.</a:t>
            </a:r>
          </a:p>
          <a:p>
            <a:pPr marL="228600" lvl="1" indent="0">
              <a:buNone/>
            </a:pPr>
            <a:r>
              <a:rPr lang="en-US" dirty="0"/>
              <a:t>		0.000   3.660   4.760     5.768   6.260   162.000</a:t>
            </a:r>
          </a:p>
          <a:p>
            <a:pPr lvl="1"/>
            <a:r>
              <a:rPr lang="en-US" dirty="0"/>
              <a:t>ERA (</a:t>
            </a:r>
            <a:r>
              <a:rPr lang="en-US" dirty="0" err="1"/>
              <a:t>PitchingB</a:t>
            </a:r>
            <a:r>
              <a:rPr lang="en-US" dirty="0"/>
              <a:t>): Min. 1st Qu.  Median    Mean 3rd Qu.    Max.</a:t>
            </a:r>
          </a:p>
          <a:p>
            <a:pPr marL="228600" lvl="1" indent="0">
              <a:buNone/>
            </a:pPr>
            <a:r>
              <a:rPr lang="en-US" dirty="0"/>
              <a:t>		0.000   3.240   4.390     5.557   6.000   162.000</a:t>
            </a:r>
          </a:p>
          <a:p>
            <a:pPr lvl="1"/>
            <a:r>
              <a:rPr lang="en-US" dirty="0"/>
              <a:t>W (</a:t>
            </a:r>
            <a:r>
              <a:rPr lang="en-US" dirty="0" err="1"/>
              <a:t>PitchingA</a:t>
            </a:r>
            <a:r>
              <a:rPr lang="en-US" dirty="0"/>
              <a:t>): Min. 1st Qu.  Median    Mean 3rd Qu.    Max. </a:t>
            </a:r>
          </a:p>
          <a:p>
            <a:pPr marL="228600" lvl="1" indent="0">
              <a:buNone/>
            </a:pPr>
            <a:r>
              <a:rPr lang="en-US" dirty="0"/>
              <a:t>	              0.000   0.000   2.000    3.715   5.000    24.000</a:t>
            </a:r>
          </a:p>
          <a:p>
            <a:pPr lvl="1"/>
            <a:r>
              <a:rPr lang="en-US" dirty="0"/>
              <a:t>W (</a:t>
            </a:r>
            <a:r>
              <a:rPr lang="en-US" dirty="0" err="1"/>
              <a:t>PitchingB</a:t>
            </a:r>
            <a:r>
              <a:rPr lang="en-US" dirty="0"/>
              <a:t>): Min. 1st Qu.  Median    Mean 3rd Qu.    Max. </a:t>
            </a:r>
          </a:p>
          <a:p>
            <a:pPr marL="228600" lvl="1" indent="0">
              <a:buNone/>
            </a:pPr>
            <a:r>
              <a:rPr lang="en-US" dirty="0"/>
              <a:t>	             0.000   0.000   1.000     2.829   4.000    22.000</a:t>
            </a:r>
          </a:p>
        </p:txBody>
      </p:sp>
    </p:spTree>
    <p:extLst>
      <p:ext uri="{BB962C8B-B14F-4D97-AF65-F5344CB8AC3E}">
        <p14:creationId xmlns:p14="http://schemas.microsoft.com/office/powerpoint/2010/main" val="1822790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5DE5-0610-DA42-B744-01F52675A2B5}"/>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5458B32-9945-C04B-8216-DD79D339AF07}"/>
              </a:ext>
            </a:extLst>
          </p:cNvPr>
          <p:cNvSpPr>
            <a:spLocks noGrp="1"/>
          </p:cNvSpPr>
          <p:nvPr>
            <p:ph idx="1"/>
          </p:nvPr>
        </p:nvSpPr>
        <p:spPr/>
        <p:txBody>
          <a:bodyPr/>
          <a:lstStyle/>
          <a:p>
            <a:pPr>
              <a:lnSpc>
                <a:spcPct val="150000"/>
              </a:lnSpc>
            </a:pPr>
            <a:r>
              <a:rPr lang="en-US" dirty="0"/>
              <a:t>Baseball Reference Batting/Pitching WAR datasets</a:t>
            </a:r>
          </a:p>
          <a:p>
            <a:pPr lvl="1">
              <a:lnSpc>
                <a:spcPct val="150000"/>
              </a:lnSpc>
            </a:pPr>
            <a:r>
              <a:rPr lang="en-US" dirty="0"/>
              <a:t>Compiled by Baseball Reference, an online encyclopedia which provides detailed statistics throughout the history of organized baseball</a:t>
            </a:r>
          </a:p>
          <a:p>
            <a:pPr lvl="1">
              <a:lnSpc>
                <a:spcPct val="150000"/>
              </a:lnSpc>
            </a:pPr>
            <a:r>
              <a:rPr lang="en-US" dirty="0"/>
              <a:t>Consists of 2 separate datasets, one for batting metrics, one for pitching metrics</a:t>
            </a:r>
          </a:p>
          <a:p>
            <a:pPr lvl="1">
              <a:lnSpc>
                <a:spcPct val="150000"/>
              </a:lnSpc>
            </a:pPr>
            <a:r>
              <a:rPr lang="en-US" dirty="0"/>
              <a:t>Contains new, advanced metrics such as Wins Above Replacement, OPS+, ERA+</a:t>
            </a:r>
          </a:p>
        </p:txBody>
      </p:sp>
    </p:spTree>
    <p:extLst>
      <p:ext uri="{BB962C8B-B14F-4D97-AF65-F5344CB8AC3E}">
        <p14:creationId xmlns:p14="http://schemas.microsoft.com/office/powerpoint/2010/main" val="201171098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{7F59CE2C-37F2-EA43-9D0E-C3A0D73BA3C0}tf10001120</Template>
  <TotalTime>2855</TotalTime>
  <Words>1019</Words>
  <Application>Microsoft Macintosh PowerPoint</Application>
  <PresentationFormat>Widescreen</PresentationFormat>
  <Paragraphs>97</Paragraphs>
  <Slides>33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Gill Sans MT</vt:lpstr>
      <vt:lpstr>Parcel</vt:lpstr>
      <vt:lpstr>salaryball</vt:lpstr>
      <vt:lpstr>Alex’s Background</vt:lpstr>
      <vt:lpstr>Anthony’s Background</vt:lpstr>
      <vt:lpstr>Project Background</vt:lpstr>
      <vt:lpstr>Methods</vt:lpstr>
      <vt:lpstr>Methods</vt:lpstr>
      <vt:lpstr>Methods</vt:lpstr>
      <vt:lpstr>Methods</vt:lpstr>
      <vt:lpstr>Methods</vt:lpstr>
      <vt:lpstr>Methods</vt:lpstr>
      <vt:lpstr>Methods</vt:lpstr>
      <vt:lpstr>Methods</vt:lpstr>
      <vt:lpstr>Methods</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Conclusions</vt:lpstr>
      <vt:lpstr>Thanks for your time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salaryball</dc:title>
  <dc:creator>Alexander Thompson</dc:creator>
  <cp:lastModifiedBy>Alexander Thompson</cp:lastModifiedBy>
  <cp:revision>34</cp:revision>
  <dcterms:created xsi:type="dcterms:W3CDTF">2020-04-01T22:41:32Z</dcterms:created>
  <dcterms:modified xsi:type="dcterms:W3CDTF">2020-04-06T00:54:02Z</dcterms:modified>
</cp:coreProperties>
</file>